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handoutMasterIdLst>
    <p:handoutMasterId r:id="rId17"/>
  </p:handoutMasterIdLst>
  <p:sldIdLst>
    <p:sldId id="256" r:id="rId2"/>
    <p:sldId id="257" r:id="rId3"/>
    <p:sldId id="258" r:id="rId4"/>
    <p:sldId id="270"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58" d="100"/>
          <a:sy n="58" d="100"/>
        </p:scale>
        <p:origin x="22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8CE86ED9-1C46-45AF-B4FF-71B56CADC2C2}" type="datetimeFigureOut">
              <a:rPr lang="en-US" smtClean="0"/>
              <a:t>4/21/2016</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18E8EAF-D40D-412B-B78A-B12E38E06F99}" type="slidenum">
              <a:rPr lang="en-US" smtClean="0"/>
              <a:t>‹#›</a:t>
            </a:fld>
            <a:endParaRPr lang="en-US"/>
          </a:p>
        </p:txBody>
      </p:sp>
    </p:spTree>
    <p:extLst>
      <p:ext uri="{BB962C8B-B14F-4D97-AF65-F5344CB8AC3E}">
        <p14:creationId xmlns:p14="http://schemas.microsoft.com/office/powerpoint/2010/main" val="3861030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DE76AB9-9415-48A2-B4D6-2932094D6566}"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681FD-3E71-4D9D-AABD-427FA1C17605}" type="slidenum">
              <a:rPr lang="en-US" smtClean="0"/>
              <a:t>‹#›</a:t>
            </a:fld>
            <a:endParaRPr lang="en-US"/>
          </a:p>
        </p:txBody>
      </p:sp>
    </p:spTree>
    <p:extLst>
      <p:ext uri="{BB962C8B-B14F-4D97-AF65-F5344CB8AC3E}">
        <p14:creationId xmlns:p14="http://schemas.microsoft.com/office/powerpoint/2010/main" val="31296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E76AB9-9415-48A2-B4D6-2932094D6566}"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681FD-3E71-4D9D-AABD-427FA1C17605}" type="slidenum">
              <a:rPr lang="en-US" smtClean="0"/>
              <a:t>‹#›</a:t>
            </a:fld>
            <a:endParaRPr lang="en-US"/>
          </a:p>
        </p:txBody>
      </p:sp>
    </p:spTree>
    <p:extLst>
      <p:ext uri="{BB962C8B-B14F-4D97-AF65-F5344CB8AC3E}">
        <p14:creationId xmlns:p14="http://schemas.microsoft.com/office/powerpoint/2010/main" val="267794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E76AB9-9415-48A2-B4D6-2932094D6566}"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681FD-3E71-4D9D-AABD-427FA1C17605}" type="slidenum">
              <a:rPr lang="en-US" smtClean="0"/>
              <a:t>‹#›</a:t>
            </a:fld>
            <a:endParaRPr lang="en-US"/>
          </a:p>
        </p:txBody>
      </p:sp>
    </p:spTree>
    <p:extLst>
      <p:ext uri="{BB962C8B-B14F-4D97-AF65-F5344CB8AC3E}">
        <p14:creationId xmlns:p14="http://schemas.microsoft.com/office/powerpoint/2010/main" val="2415578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E76AB9-9415-48A2-B4D6-2932094D6566}"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681FD-3E71-4D9D-AABD-427FA1C17605}" type="slidenum">
              <a:rPr lang="en-US" smtClean="0"/>
              <a:t>‹#›</a:t>
            </a:fld>
            <a:endParaRPr lang="en-US"/>
          </a:p>
        </p:txBody>
      </p:sp>
    </p:spTree>
    <p:extLst>
      <p:ext uri="{BB962C8B-B14F-4D97-AF65-F5344CB8AC3E}">
        <p14:creationId xmlns:p14="http://schemas.microsoft.com/office/powerpoint/2010/main" val="26178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E76AB9-9415-48A2-B4D6-2932094D6566}"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681FD-3E71-4D9D-AABD-427FA1C17605}" type="slidenum">
              <a:rPr lang="en-US" smtClean="0"/>
              <a:t>‹#›</a:t>
            </a:fld>
            <a:endParaRPr lang="en-US"/>
          </a:p>
        </p:txBody>
      </p:sp>
    </p:spTree>
    <p:extLst>
      <p:ext uri="{BB962C8B-B14F-4D97-AF65-F5344CB8AC3E}">
        <p14:creationId xmlns:p14="http://schemas.microsoft.com/office/powerpoint/2010/main" val="68290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E76AB9-9415-48A2-B4D6-2932094D6566}"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681FD-3E71-4D9D-AABD-427FA1C17605}" type="slidenum">
              <a:rPr lang="en-US" smtClean="0"/>
              <a:t>‹#›</a:t>
            </a:fld>
            <a:endParaRPr lang="en-US"/>
          </a:p>
        </p:txBody>
      </p:sp>
    </p:spTree>
    <p:extLst>
      <p:ext uri="{BB962C8B-B14F-4D97-AF65-F5344CB8AC3E}">
        <p14:creationId xmlns:p14="http://schemas.microsoft.com/office/powerpoint/2010/main" val="3652645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E76AB9-9415-48A2-B4D6-2932094D6566}" type="datetimeFigureOut">
              <a:rPr lang="en-US" smtClean="0"/>
              <a:t>4/21/2016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7681FD-3E71-4D9D-AABD-427FA1C17605}" type="slidenum">
              <a:rPr lang="en-US" smtClean="0"/>
              <a:t>‹#›</a:t>
            </a:fld>
            <a:endParaRPr lang="en-US"/>
          </a:p>
        </p:txBody>
      </p:sp>
    </p:spTree>
    <p:extLst>
      <p:ext uri="{BB962C8B-B14F-4D97-AF65-F5344CB8AC3E}">
        <p14:creationId xmlns:p14="http://schemas.microsoft.com/office/powerpoint/2010/main" val="61423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E76AB9-9415-48A2-B4D6-2932094D6566}" type="datetimeFigureOut">
              <a:rPr lang="en-US" smtClean="0"/>
              <a:t>4/21/2016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7681FD-3E71-4D9D-AABD-427FA1C17605}" type="slidenum">
              <a:rPr lang="en-US" smtClean="0"/>
              <a:t>‹#›</a:t>
            </a:fld>
            <a:endParaRPr lang="en-US"/>
          </a:p>
        </p:txBody>
      </p:sp>
    </p:spTree>
    <p:extLst>
      <p:ext uri="{BB962C8B-B14F-4D97-AF65-F5344CB8AC3E}">
        <p14:creationId xmlns:p14="http://schemas.microsoft.com/office/powerpoint/2010/main" val="190339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76AB9-9415-48A2-B4D6-2932094D6566}" type="datetimeFigureOut">
              <a:rPr lang="en-US" smtClean="0"/>
              <a:t>4/21/2016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7681FD-3E71-4D9D-AABD-427FA1C17605}" type="slidenum">
              <a:rPr lang="en-US" smtClean="0"/>
              <a:t>‹#›</a:t>
            </a:fld>
            <a:endParaRPr lang="en-US"/>
          </a:p>
        </p:txBody>
      </p:sp>
    </p:spTree>
    <p:extLst>
      <p:ext uri="{BB962C8B-B14F-4D97-AF65-F5344CB8AC3E}">
        <p14:creationId xmlns:p14="http://schemas.microsoft.com/office/powerpoint/2010/main" val="3385972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E76AB9-9415-48A2-B4D6-2932094D6566}"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681FD-3E71-4D9D-AABD-427FA1C17605}" type="slidenum">
              <a:rPr lang="en-US" smtClean="0"/>
              <a:t>‹#›</a:t>
            </a:fld>
            <a:endParaRPr lang="en-US"/>
          </a:p>
        </p:txBody>
      </p:sp>
    </p:spTree>
    <p:extLst>
      <p:ext uri="{BB962C8B-B14F-4D97-AF65-F5344CB8AC3E}">
        <p14:creationId xmlns:p14="http://schemas.microsoft.com/office/powerpoint/2010/main" val="1889872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E76AB9-9415-48A2-B4D6-2932094D6566}"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681FD-3E71-4D9D-AABD-427FA1C17605}" type="slidenum">
              <a:rPr lang="en-US" smtClean="0"/>
              <a:t>‹#›</a:t>
            </a:fld>
            <a:endParaRPr lang="en-US"/>
          </a:p>
        </p:txBody>
      </p:sp>
    </p:spTree>
    <p:extLst>
      <p:ext uri="{BB962C8B-B14F-4D97-AF65-F5344CB8AC3E}">
        <p14:creationId xmlns:p14="http://schemas.microsoft.com/office/powerpoint/2010/main" val="64817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76AB9-9415-48A2-B4D6-2932094D6566}" type="datetimeFigureOut">
              <a:rPr lang="en-US" smtClean="0"/>
              <a:t>4/21/2016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681FD-3E71-4D9D-AABD-427FA1C17605}" type="slidenum">
              <a:rPr lang="en-US" smtClean="0"/>
              <a:t>‹#›</a:t>
            </a:fld>
            <a:endParaRPr lang="en-US"/>
          </a:p>
        </p:txBody>
      </p:sp>
    </p:spTree>
    <p:extLst>
      <p:ext uri="{BB962C8B-B14F-4D97-AF65-F5344CB8AC3E}">
        <p14:creationId xmlns:p14="http://schemas.microsoft.com/office/powerpoint/2010/main" val="1803017282"/>
      </p:ext>
    </p:extLst>
  </p:cSld>
  <p:clrMap bg1="dk1" tx1="lt1" bg2="dk2" tx2="lt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lissa.carter@plainviewisd.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dobe.com/flashplatform" TargetMode="External"/><Relationship Id="rId7" Type="http://schemas.openxmlformats.org/officeDocument/2006/relationships/image" Target="../media/image9.png"/><Relationship Id="rId2" Type="http://schemas.openxmlformats.org/officeDocument/2006/relationships/hyperlink" Target="http://www.adobe.com/products/photoshop/photoshop"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plasq.com/comiclife" TargetMode="External"/><Relationship Id="rId4" Type="http://schemas.openxmlformats.org/officeDocument/2006/relationships/hyperlink" Target="http://plasq.com/doozla"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newsela.com/" TargetMode="External"/><Relationship Id="rId3" Type="http://schemas.openxmlformats.org/officeDocument/2006/relationships/hyperlink" Target="http://www.webenglishteacher.com/" TargetMode="External"/><Relationship Id="rId7" Type="http://schemas.openxmlformats.org/officeDocument/2006/relationships/hyperlink" Target="http://www.poetryfoundation.org/" TargetMode="External"/><Relationship Id="rId2" Type="http://schemas.openxmlformats.org/officeDocument/2006/relationships/hyperlink" Target="http://learning.blogs.nytimes.com/tag/text-to-text/" TargetMode="External"/><Relationship Id="rId1" Type="http://schemas.openxmlformats.org/officeDocument/2006/relationships/slideLayout" Target="../slideLayouts/slideLayout2.xml"/><Relationship Id="rId6" Type="http://schemas.openxmlformats.org/officeDocument/2006/relationships/hyperlink" Target="http://freerice.com/category" TargetMode="External"/><Relationship Id="rId5" Type="http://schemas.openxmlformats.org/officeDocument/2006/relationships/hyperlink" Target="https://www.facinghistory.org/for-educators/educator-resources/readings#side" TargetMode="External"/><Relationship Id="rId4" Type="http://schemas.openxmlformats.org/officeDocument/2006/relationships/hyperlink" Target="http://www.scholastic.com/bookwizard/" TargetMode="Externa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edu.symbaloo.com/mix/ela30"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hyperlink" Target="https://itunes.apple.com/app/id448639966" TargetMode="External"/><Relationship Id="rId13" Type="http://schemas.openxmlformats.org/officeDocument/2006/relationships/hyperlink" Target="https://itunes.apple.com/us/app/visual-poetry-word-collage/id364299857?mt=8" TargetMode="External"/><Relationship Id="rId18" Type="http://schemas.openxmlformats.org/officeDocument/2006/relationships/image" Target="../media/image18.png"/><Relationship Id="rId3" Type="http://schemas.openxmlformats.org/officeDocument/2006/relationships/hyperlink" Target="https://itunes.apple.com/us/app/poetreat-write-quick-simple/id636392647?mt=8" TargetMode="External"/><Relationship Id="rId21" Type="http://schemas.openxmlformats.org/officeDocument/2006/relationships/image" Target="../media/image21.png"/><Relationship Id="rId7" Type="http://schemas.openxmlformats.org/officeDocument/2006/relationships/hyperlink" Target="https://itunes.apple.com/us/app/bend-pic-editor-instantly/id684227680?mt=8" TargetMode="External"/><Relationship Id="rId12" Type="http://schemas.openxmlformats.org/officeDocument/2006/relationships/hyperlink" Target="https://itunes.apple.com/us/app/instant-poetry-2/id925723441?mt=8" TargetMode="External"/><Relationship Id="rId17" Type="http://schemas.openxmlformats.org/officeDocument/2006/relationships/image" Target="../media/image17.png"/><Relationship Id="rId2" Type="http://schemas.openxmlformats.org/officeDocument/2006/relationships/hyperlink" Target="http://www.erintegration.com/2015/04/08/10-apps-for-creating-poetry-on-the-ipad/" TargetMode="Externa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s://itunes.apple.com/us/app/doodle-buddy-paint-draw-scribble/id313232441?mt=8" TargetMode="External"/><Relationship Id="rId11" Type="http://schemas.openxmlformats.org/officeDocument/2006/relationships/hyperlink" Target="https://itunes.apple.com/us/app/word-mover/id572997152?mt=8" TargetMode="External"/><Relationship Id="rId24" Type="http://schemas.openxmlformats.org/officeDocument/2006/relationships/image" Target="../media/image24.png"/><Relationship Id="rId5" Type="http://schemas.openxmlformats.org/officeDocument/2006/relationships/hyperlink" Target="https://itunes.apple.com/us/app/draw-free-for-ipad/id366755447?mt=8" TargetMode="External"/><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hyperlink" Target="https://itunes.apple.com/us/app/visual-poet/id375207524?mt=8" TargetMode="External"/><Relationship Id="rId19" Type="http://schemas.openxmlformats.org/officeDocument/2006/relationships/image" Target="../media/image19.png"/><Relationship Id="rId4" Type="http://schemas.openxmlformats.org/officeDocument/2006/relationships/hyperlink" Target="https://itunes.apple.com/us/app/kids-recorder/id562143515?mt=8" TargetMode="External"/><Relationship Id="rId9" Type="http://schemas.openxmlformats.org/officeDocument/2006/relationships/hyperlink" Target="https://itunes.apple.com/us/app/prime-rhyme/id839097139?mt=8" TargetMode="External"/><Relationship Id="rId14" Type="http://schemas.openxmlformats.org/officeDocument/2006/relationships/image" Target="../media/image14.png"/><Relationship Id="rId22"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hyperlink" Target="https://itunes.apple.com/us/app/phonics-genius/id461659980?mt=8" TargetMode="External"/><Relationship Id="rId13" Type="http://schemas.openxmlformats.org/officeDocument/2006/relationships/hyperlink" Target="https://itunes.apple.com/us/app/disney-storytime/id597251953?mt=8" TargetMode="External"/><Relationship Id="rId18" Type="http://schemas.openxmlformats.org/officeDocument/2006/relationships/hyperlink" Target="https://itunes.apple.com/us/app/thumbelina-storychimes-free/id409365586?mt=8" TargetMode="External"/><Relationship Id="rId3" Type="http://schemas.openxmlformats.org/officeDocument/2006/relationships/hyperlink" Target="https://itunes.apple.com/us/app/sight-words-by-photo-touch/id421341850?mt=8" TargetMode="External"/><Relationship Id="rId7" Type="http://schemas.openxmlformats.org/officeDocument/2006/relationships/hyperlink" Target="https://itunes.apple.com/us/app/id538815234?mt=8" TargetMode="External"/><Relationship Id="rId12" Type="http://schemas.openxmlformats.org/officeDocument/2006/relationships/hyperlink" Target="https://itunes.apple.com/us/app/sparklefish/id432462341?mt=8&amp;ls=1" TargetMode="External"/><Relationship Id="rId17" Type="http://schemas.openxmlformats.org/officeDocument/2006/relationships/hyperlink" Target="https://itunes.apple.com/us/app/sleeping-beauty-storychimes/id396679179?mt=8" TargetMode="External"/><Relationship Id="rId2" Type="http://schemas.openxmlformats.org/officeDocument/2006/relationships/hyperlink" Target="http://rachelktutoring.com/blog/top-free-reading-apps/" TargetMode="External"/><Relationship Id="rId16" Type="http://schemas.openxmlformats.org/officeDocument/2006/relationships/hyperlink" Target="https://itunes.apple.com/us/app/snow-white-storychimes-free/id404183968?mt=8" TargetMode="External"/><Relationship Id="rId1" Type="http://schemas.openxmlformats.org/officeDocument/2006/relationships/slideLayout" Target="../slideLayouts/slideLayout2.xml"/><Relationship Id="rId6" Type="http://schemas.openxmlformats.org/officeDocument/2006/relationships/hyperlink" Target="https://itunes.apple.com/us/app/grammar-wonderland-primary/id591911867?mt=8" TargetMode="External"/><Relationship Id="rId11" Type="http://schemas.openxmlformats.org/officeDocument/2006/relationships/hyperlink" Target="https://itunes.apple.com/us/app/grammar-jammers-middle-edition/id386394517?mt=8" TargetMode="External"/><Relationship Id="rId5" Type="http://schemas.openxmlformats.org/officeDocument/2006/relationships/hyperlink" Target="https://itunes.apple.com/us/app/grammar-wonderland-elementary/id580623949?mt=8" TargetMode="External"/><Relationship Id="rId15" Type="http://schemas.openxmlformats.org/officeDocument/2006/relationships/hyperlink" Target="https://itunes.apple.com/us/app/ugly-duckling-storychimes/id416627236?mt=8" TargetMode="External"/><Relationship Id="rId10" Type="http://schemas.openxmlformats.org/officeDocument/2006/relationships/hyperlink" Target="https://itunes.apple.com/us/app/grammar-jammers-elementary/id386393185?mt=8" TargetMode="External"/><Relationship Id="rId19" Type="http://schemas.openxmlformats.org/officeDocument/2006/relationships/image" Target="../media/image25.png"/><Relationship Id="rId4" Type="http://schemas.openxmlformats.org/officeDocument/2006/relationships/hyperlink" Target="https://itunes.apple.com/us/app/vtech-whats-that-noise/id405436953?mt=8&amp;ign-mpt=uo%3D4" TargetMode="External"/><Relationship Id="rId9" Type="http://schemas.openxmlformats.org/officeDocument/2006/relationships/hyperlink" Target="https://itunes.apple.com/us/app/grammar-jammers-primary-edition/id386384446?mt=8" TargetMode="External"/><Relationship Id="rId14" Type="http://schemas.openxmlformats.org/officeDocument/2006/relationships/hyperlink" Target="https://itunes.apple.com/us/app/three-little-pigs-storychimes/id396799226?mt=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herricks.org/denton.cfm" TargetMode="External"/><Relationship Id="rId2" Type="http://schemas.openxmlformats.org/officeDocument/2006/relationships/hyperlink" Target="http://www.microsoft.com/windowsxp/using/digitalphotography/PhotoStory/default.mspx"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skype.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apple.com/ilife/garageban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tal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voicethread.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Sonic_the_Hedgehog" TargetMode="External"/><Relationship Id="rId2" Type="http://schemas.openxmlformats.org/officeDocument/2006/relationships/hyperlink" Target="http://www.yoyogames.com/games/show/196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048" y="723331"/>
            <a:ext cx="5049671" cy="3111690"/>
          </a:xfrm>
        </p:spPr>
        <p:txBody>
          <a:bodyPr>
            <a:normAutofit/>
          </a:bodyPr>
          <a:lstStyle/>
          <a:p>
            <a:r>
              <a:rPr lang="en-US" sz="7200" dirty="0" smtClean="0">
                <a:latin typeface="a song for jennifer" pitchFamily="2" charset="0"/>
              </a:rPr>
              <a:t>Integrating Technology into ELAR</a:t>
            </a:r>
            <a:endParaRPr lang="en-US" sz="7200" dirty="0">
              <a:latin typeface="a song for jennifer" pitchFamily="2" charset="0"/>
            </a:endParaRPr>
          </a:p>
        </p:txBody>
      </p:sp>
      <p:sp>
        <p:nvSpPr>
          <p:cNvPr id="3" name="Subtitle 2"/>
          <p:cNvSpPr>
            <a:spLocks noGrp="1"/>
          </p:cNvSpPr>
          <p:nvPr>
            <p:ph type="subTitle" idx="1"/>
          </p:nvPr>
        </p:nvSpPr>
        <p:spPr>
          <a:xfrm>
            <a:off x="1524000" y="3602038"/>
            <a:ext cx="9144000" cy="2675670"/>
          </a:xfrm>
        </p:spPr>
        <p:txBody>
          <a:bodyPr>
            <a:normAutofit lnSpcReduction="10000"/>
          </a:bodyPr>
          <a:lstStyle/>
          <a:p>
            <a:endParaRPr lang="en-US" dirty="0"/>
          </a:p>
          <a:p>
            <a:r>
              <a:rPr lang="en-US" sz="2800" dirty="0" smtClean="0">
                <a:latin typeface="Felt Tip Roman" panose="02000500000000000000" pitchFamily="2" charset="0"/>
              </a:rPr>
              <a:t>Alissa Carter</a:t>
            </a:r>
          </a:p>
          <a:p>
            <a:r>
              <a:rPr lang="en-US" sz="2800" dirty="0" smtClean="0">
                <a:latin typeface="Felt Tip Roman" panose="02000500000000000000" pitchFamily="2" charset="0"/>
              </a:rPr>
              <a:t>Advanced Academic Services/</a:t>
            </a:r>
          </a:p>
          <a:p>
            <a:r>
              <a:rPr lang="en-US" sz="2800" dirty="0" smtClean="0">
                <a:latin typeface="Felt Tip Roman" panose="02000500000000000000" pitchFamily="2" charset="0"/>
              </a:rPr>
              <a:t>Instructional Technology Coordinator</a:t>
            </a:r>
            <a:endParaRPr lang="en-US" dirty="0" smtClean="0">
              <a:latin typeface="Felt Tip Roman" panose="02000500000000000000" pitchFamily="2" charset="0"/>
            </a:endParaRPr>
          </a:p>
          <a:p>
            <a:r>
              <a:rPr lang="en-US" dirty="0" smtClean="0">
                <a:hlinkClick r:id="rId2"/>
              </a:rPr>
              <a:t>alissa.carter@plainviewisd.org</a:t>
            </a:r>
            <a:endParaRPr lang="en-US" dirty="0" smtClean="0"/>
          </a:p>
          <a:p>
            <a:r>
              <a:rPr lang="en-US" dirty="0" smtClean="0"/>
              <a:t> </a:t>
            </a:r>
          </a:p>
          <a:p>
            <a:endParaRPr lang="en-US" dirty="0"/>
          </a:p>
        </p:txBody>
      </p:sp>
      <p:pic>
        <p:nvPicPr>
          <p:cNvPr id="7172" name="Picture 4" descr="http://cdn1.theodysseyonline.com/files/2016/02/21/6359166120557343331796678965_Camera-Technology-to-Assist-Your-Property-Inspection-Ap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87257" y="829962"/>
            <a:ext cx="3743656" cy="2665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644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Comic Relief</a:t>
            </a:r>
            <a:br>
              <a:rPr lang="en-US" i="1" dirty="0" smtClean="0"/>
            </a:br>
            <a:endParaRPr lang="en-US" dirty="0"/>
          </a:p>
        </p:txBody>
      </p:sp>
      <p:sp>
        <p:nvSpPr>
          <p:cNvPr id="3" name="Content Placeholder 2"/>
          <p:cNvSpPr>
            <a:spLocks noGrp="1"/>
          </p:cNvSpPr>
          <p:nvPr>
            <p:ph idx="1"/>
          </p:nvPr>
        </p:nvSpPr>
        <p:spPr/>
        <p:txBody>
          <a:bodyPr/>
          <a:lstStyle/>
          <a:p>
            <a:r>
              <a:rPr lang="en-US" dirty="0" smtClean="0"/>
              <a:t>"</a:t>
            </a:r>
            <a:r>
              <a:rPr lang="en-US" dirty="0"/>
              <a:t>For drawing, I use </a:t>
            </a:r>
            <a:r>
              <a:rPr lang="en-US" dirty="0">
                <a:hlinkClick r:id="rId2"/>
              </a:rPr>
              <a:t>Adobe Photoshop</a:t>
            </a:r>
            <a:r>
              <a:rPr lang="en-US" dirty="0"/>
              <a:t> and </a:t>
            </a:r>
            <a:r>
              <a:rPr lang="en-US" dirty="0">
                <a:hlinkClick r:id="rId3"/>
              </a:rPr>
              <a:t>Adobe Flash</a:t>
            </a:r>
            <a:r>
              <a:rPr lang="en-US" dirty="0"/>
              <a:t>. (I am not much of an artist, but they are the ones I like the most.) I recently </a:t>
            </a:r>
            <a:r>
              <a:rPr lang="en-US" dirty="0" smtClean="0"/>
              <a:t>found </a:t>
            </a:r>
            <a:r>
              <a:rPr lang="en-US" dirty="0" err="1" smtClean="0">
                <a:hlinkClick r:id="rId4"/>
              </a:rPr>
              <a:t>Doozla</a:t>
            </a:r>
            <a:r>
              <a:rPr lang="en-US" dirty="0"/>
              <a:t>, and my five-year-old cousin loves to draw with it. For cartoons and comics, I use an application called </a:t>
            </a:r>
            <a:r>
              <a:rPr lang="en-US" dirty="0">
                <a:hlinkClick r:id="rId5"/>
              </a:rPr>
              <a:t>Comic Life</a:t>
            </a:r>
            <a:r>
              <a:rPr lang="en-US" dirty="0"/>
              <a:t>."</a:t>
            </a:r>
          </a:p>
          <a:p>
            <a:pPr marL="0" indent="0">
              <a:buNone/>
            </a:pPr>
            <a:endParaRPr lang="en-US" dirty="0"/>
          </a:p>
        </p:txBody>
      </p:sp>
      <p:pic>
        <p:nvPicPr>
          <p:cNvPr id="4" name="Picture 3"/>
          <p:cNvPicPr>
            <a:picLocks noChangeAspect="1"/>
          </p:cNvPicPr>
          <p:nvPr/>
        </p:nvPicPr>
        <p:blipFill>
          <a:blip r:embed="rId6"/>
          <a:stretch>
            <a:fillRect/>
          </a:stretch>
        </p:blipFill>
        <p:spPr>
          <a:xfrm>
            <a:off x="1805354" y="4073892"/>
            <a:ext cx="2657475" cy="1495425"/>
          </a:xfrm>
          <a:prstGeom prst="rect">
            <a:avLst/>
          </a:prstGeom>
        </p:spPr>
      </p:pic>
      <p:pic>
        <p:nvPicPr>
          <p:cNvPr id="2052" name="Picture 4" descr="https://plasq.com/wp-content/uploads/2014/05/cl2-icon-srgb-32bit-walph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00237" y="3466247"/>
            <a:ext cx="2710716" cy="271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791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754" y="510010"/>
            <a:ext cx="6389077" cy="1219867"/>
          </a:xfrm>
        </p:spPr>
        <p:txBody>
          <a:bodyPr>
            <a:normAutofit fontScale="90000"/>
          </a:bodyPr>
          <a:lstStyle/>
          <a:p>
            <a:r>
              <a:rPr lang="en-US" dirty="0"/>
              <a:t>7 Amazing Websites to Help English Teachers</a:t>
            </a:r>
            <a:br>
              <a:rPr lang="en-US" dirty="0"/>
            </a:br>
            <a:endParaRPr lang="en-US" dirty="0"/>
          </a:p>
        </p:txBody>
      </p:sp>
      <p:sp>
        <p:nvSpPr>
          <p:cNvPr id="3" name="Content Placeholder 2"/>
          <p:cNvSpPr>
            <a:spLocks noGrp="1"/>
          </p:cNvSpPr>
          <p:nvPr>
            <p:ph idx="1"/>
          </p:nvPr>
        </p:nvSpPr>
        <p:spPr>
          <a:xfrm>
            <a:off x="838200" y="1883931"/>
            <a:ext cx="10515600" cy="4700303"/>
          </a:xfrm>
        </p:spPr>
        <p:txBody>
          <a:bodyPr>
            <a:normAutofit fontScale="70000" lnSpcReduction="20000"/>
          </a:bodyPr>
          <a:lstStyle/>
          <a:p>
            <a:r>
              <a:rPr lang="en-US" u="sng" dirty="0">
                <a:hlinkClick r:id="rId2"/>
              </a:rPr>
              <a:t> New York Times Learning</a:t>
            </a:r>
            <a:r>
              <a:rPr lang="en-US" dirty="0"/>
              <a:t> - </a:t>
            </a:r>
            <a:r>
              <a:rPr lang="en-US" i="1" dirty="0"/>
              <a:t>The New York Times</a:t>
            </a:r>
            <a:r>
              <a:rPr lang="en-US" dirty="0"/>
              <a:t> has a treasure trove of resources for teachers.  My favorites are the text to text options that connect current events with other non fiction articles or famous pieces of literature like </a:t>
            </a:r>
            <a:r>
              <a:rPr lang="en-US" i="1" dirty="0"/>
              <a:t>A Raisin in the Sun</a:t>
            </a:r>
            <a:r>
              <a:rPr lang="en-US" dirty="0" smtClean="0"/>
              <a:t>.</a:t>
            </a:r>
          </a:p>
          <a:p>
            <a:r>
              <a:rPr lang="en-US" dirty="0" smtClean="0">
                <a:hlinkClick r:id="rId3"/>
              </a:rPr>
              <a:t>Web </a:t>
            </a:r>
            <a:r>
              <a:rPr lang="en-US" dirty="0">
                <a:hlinkClick r:id="rId3"/>
              </a:rPr>
              <a:t>English Teacher</a:t>
            </a:r>
            <a:r>
              <a:rPr lang="en-US" dirty="0"/>
              <a:t>- This was my go-to website when I was first starting out.  The site is divided up by topic, author, text </a:t>
            </a:r>
            <a:r>
              <a:rPr lang="en-US" dirty="0" err="1"/>
              <a:t>etc</a:t>
            </a:r>
            <a:r>
              <a:rPr lang="en-US" dirty="0"/>
              <a:t> and provides links to all sorts of resources. Most, if not all, are free</a:t>
            </a:r>
            <a:r>
              <a:rPr lang="en-US" dirty="0" smtClean="0"/>
              <a:t>.</a:t>
            </a:r>
          </a:p>
          <a:p>
            <a:r>
              <a:rPr lang="en-US" u="sng" dirty="0" smtClean="0">
                <a:hlinkClick r:id="rId4"/>
              </a:rPr>
              <a:t>Scholastic </a:t>
            </a:r>
            <a:r>
              <a:rPr lang="en-US" u="sng" dirty="0">
                <a:hlinkClick r:id="rId4"/>
              </a:rPr>
              <a:t>Book Wizard</a:t>
            </a:r>
            <a:r>
              <a:rPr lang="en-US" dirty="0"/>
              <a:t>- I love this tool so I can make sure I'm giving students books that are appropriate for them.  You can search many books here and get an interest level and a reading level identification.  It also tells you if there is an AR or SSR quiz associated with the book</a:t>
            </a:r>
            <a:r>
              <a:rPr lang="en-US" dirty="0" smtClean="0"/>
              <a:t>.</a:t>
            </a:r>
          </a:p>
          <a:p>
            <a:r>
              <a:rPr lang="en-US" dirty="0"/>
              <a:t> </a:t>
            </a:r>
            <a:r>
              <a:rPr lang="en-US" u="sng" dirty="0">
                <a:hlinkClick r:id="rId5"/>
              </a:rPr>
              <a:t>Facing History &amp; Ourselves</a:t>
            </a:r>
            <a:r>
              <a:rPr lang="en-US" dirty="0"/>
              <a:t>- If you need primary sources this site is rife with them.  This is a great way to find background information for historical context when reading novels</a:t>
            </a:r>
            <a:r>
              <a:rPr lang="en-US" dirty="0" smtClean="0"/>
              <a:t>.</a:t>
            </a:r>
          </a:p>
          <a:p>
            <a:r>
              <a:rPr lang="en-US" dirty="0"/>
              <a:t> </a:t>
            </a:r>
            <a:r>
              <a:rPr lang="en-US" dirty="0">
                <a:hlinkClick r:id="rId6"/>
              </a:rPr>
              <a:t>Free Rice</a:t>
            </a:r>
            <a:r>
              <a:rPr lang="en-US" dirty="0"/>
              <a:t>- This website lets students have fun while learning.  They can choose to work on grammar or vocabulary.  It is adaptive and it ends up donating to charities around the world that feed the hungry</a:t>
            </a:r>
            <a:r>
              <a:rPr lang="en-US" dirty="0" smtClean="0"/>
              <a:t>.</a:t>
            </a:r>
          </a:p>
          <a:p>
            <a:r>
              <a:rPr lang="en-US" dirty="0"/>
              <a:t> </a:t>
            </a:r>
            <a:r>
              <a:rPr lang="en-US" dirty="0">
                <a:hlinkClick r:id="rId7"/>
              </a:rPr>
              <a:t>Poetry Foundation</a:t>
            </a:r>
            <a:r>
              <a:rPr lang="en-US" dirty="0"/>
              <a:t>- I love this website for finding poems that demonstrate different types of figurative language or that deal with specific topics.  Some even have recordings with them. </a:t>
            </a:r>
            <a:endParaRPr lang="en-US" dirty="0" smtClean="0"/>
          </a:p>
          <a:p>
            <a:r>
              <a:rPr lang="en-US" dirty="0"/>
              <a:t> </a:t>
            </a:r>
            <a:r>
              <a:rPr lang="en-US" u="sng" dirty="0" err="1">
                <a:hlinkClick r:id="rId8"/>
              </a:rPr>
              <a:t>NewsELA</a:t>
            </a:r>
            <a:r>
              <a:rPr lang="en-US" dirty="0"/>
              <a:t>- If you need good non-fiction current events for your classes this site has articles that are written at 5 different reading levels. It's great for differentiation</a:t>
            </a:r>
            <a:r>
              <a:rPr lang="en-US" dirty="0" smtClean="0"/>
              <a:t>!</a:t>
            </a:r>
          </a:p>
        </p:txBody>
      </p:sp>
      <p:pic>
        <p:nvPicPr>
          <p:cNvPr id="4" name="Picture 3"/>
          <p:cNvPicPr>
            <a:picLocks noChangeAspect="1"/>
          </p:cNvPicPr>
          <p:nvPr/>
        </p:nvPicPr>
        <p:blipFill rotWithShape="1">
          <a:blip r:embed="rId9"/>
          <a:srcRect b="21376"/>
          <a:stretch/>
        </p:blipFill>
        <p:spPr>
          <a:xfrm>
            <a:off x="10218127" y="203589"/>
            <a:ext cx="1458058" cy="1526288"/>
          </a:xfrm>
          <a:prstGeom prst="rect">
            <a:avLst/>
          </a:prstGeom>
        </p:spPr>
      </p:pic>
    </p:spTree>
    <p:extLst>
      <p:ext uri="{BB962C8B-B14F-4D97-AF65-F5344CB8AC3E}">
        <p14:creationId xmlns:p14="http://schemas.microsoft.com/office/powerpoint/2010/main" val="242532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65044" y="298383"/>
            <a:ext cx="3113500" cy="6219875"/>
          </a:xfrm>
          <a:prstGeom prst="rect">
            <a:avLst/>
          </a:prstGeom>
        </p:spPr>
      </p:pic>
    </p:spTree>
    <p:extLst>
      <p:ext uri="{BB962C8B-B14F-4D97-AF65-F5344CB8AC3E}">
        <p14:creationId xmlns:p14="http://schemas.microsoft.com/office/powerpoint/2010/main" val="2493115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p:cNvPr>
          <p:cNvPicPr>
            <a:picLocks noChangeAspect="1"/>
          </p:cNvPicPr>
          <p:nvPr/>
        </p:nvPicPr>
        <p:blipFill>
          <a:blip r:embed="rId3"/>
          <a:stretch>
            <a:fillRect/>
          </a:stretch>
        </p:blipFill>
        <p:spPr>
          <a:xfrm>
            <a:off x="2836984" y="734638"/>
            <a:ext cx="8891954" cy="5092830"/>
          </a:xfrm>
          <a:prstGeom prst="rect">
            <a:avLst/>
          </a:prstGeom>
        </p:spPr>
      </p:pic>
      <p:pic>
        <p:nvPicPr>
          <p:cNvPr id="7" name="Picture 6"/>
          <p:cNvPicPr>
            <a:picLocks noChangeAspect="1"/>
          </p:cNvPicPr>
          <p:nvPr/>
        </p:nvPicPr>
        <p:blipFill>
          <a:blip r:embed="rId4"/>
          <a:stretch>
            <a:fillRect/>
          </a:stretch>
        </p:blipFill>
        <p:spPr>
          <a:xfrm>
            <a:off x="396387" y="1054641"/>
            <a:ext cx="2088386" cy="4452824"/>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val="1118371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77" y="193431"/>
            <a:ext cx="6365631" cy="1283603"/>
          </a:xfrm>
        </p:spPr>
        <p:txBody>
          <a:bodyPr>
            <a:normAutofit fontScale="90000"/>
          </a:bodyPr>
          <a:lstStyle/>
          <a:p>
            <a:r>
              <a:rPr lang="en-US" dirty="0" smtClean="0"/>
              <a:t/>
            </a:r>
            <a:br>
              <a:rPr lang="en-US" dirty="0" smtClean="0"/>
            </a:br>
            <a:r>
              <a:rPr lang="en-US" dirty="0" smtClean="0"/>
              <a:t>Poetry </a:t>
            </a:r>
            <a:br>
              <a:rPr lang="en-US" dirty="0" smtClean="0"/>
            </a:br>
            <a:r>
              <a:rPr lang="en-US" sz="2700" dirty="0" smtClean="0"/>
              <a:t> </a:t>
            </a:r>
            <a:r>
              <a:rPr lang="en-US" sz="1600" dirty="0" smtClean="0">
                <a:hlinkClick r:id="rId2"/>
              </a:rPr>
              <a:t>http</a:t>
            </a:r>
            <a:r>
              <a:rPr lang="en-US" sz="1600" dirty="0">
                <a:hlinkClick r:id="rId2"/>
              </a:rPr>
              <a:t>://www.erintegration.com/2015/04/08/10-apps-for-creating-poetry-on-the-ipad</a:t>
            </a:r>
            <a:r>
              <a:rPr lang="en-US" sz="1600" dirty="0" smtClean="0">
                <a:hlinkClick r:id="rId2"/>
              </a:rPr>
              <a:t>/</a:t>
            </a:r>
            <a:r>
              <a:rPr lang="en-US" sz="2200" dirty="0" smtClean="0"/>
              <a:t/>
            </a:r>
            <a:br>
              <a:rPr lang="en-US" sz="2200" dirty="0" smtClean="0"/>
            </a:br>
            <a:r>
              <a:rPr lang="en-US" dirty="0" smtClean="0"/>
              <a:t/>
            </a:r>
            <a:br>
              <a:rPr lang="en-US" dirty="0" smtClean="0"/>
            </a:br>
            <a:endParaRPr lang="en-US" dirty="0"/>
          </a:p>
        </p:txBody>
      </p:sp>
      <p:sp>
        <p:nvSpPr>
          <p:cNvPr id="3" name="Content Placeholder 2"/>
          <p:cNvSpPr>
            <a:spLocks noGrp="1"/>
          </p:cNvSpPr>
          <p:nvPr>
            <p:ph idx="1"/>
          </p:nvPr>
        </p:nvSpPr>
        <p:spPr>
          <a:xfrm>
            <a:off x="685248" y="1595373"/>
            <a:ext cx="11254705" cy="4928519"/>
          </a:xfrm>
        </p:spPr>
        <p:txBody>
          <a:bodyPr/>
          <a:lstStyle/>
          <a:p>
            <a:r>
              <a:rPr lang="en-US" cap="all" dirty="0"/>
              <a:t> </a:t>
            </a:r>
            <a:r>
              <a:rPr lang="en-US" sz="2400" cap="all" dirty="0"/>
              <a:t>USE </a:t>
            </a:r>
            <a:r>
              <a:rPr lang="en-US" sz="2400" u="sng" cap="all" dirty="0">
                <a:hlinkClick r:id="rId3"/>
              </a:rPr>
              <a:t>POETREAT</a:t>
            </a:r>
            <a:r>
              <a:rPr lang="en-US" sz="2400" cap="all" dirty="0"/>
              <a:t> TO WRITE HAIKU AND RHYMING POEMS</a:t>
            </a:r>
            <a:r>
              <a:rPr lang="en-US" sz="2400" cap="all" dirty="0" smtClean="0"/>
              <a:t>.</a:t>
            </a:r>
          </a:p>
          <a:p>
            <a:r>
              <a:rPr lang="en-US" sz="2400" cap="all" dirty="0"/>
              <a:t> SET UP A POETRY RECORDING AND LISTENING STATION WITH </a:t>
            </a:r>
            <a:r>
              <a:rPr lang="en-US" sz="2400" u="sng" cap="all" dirty="0">
                <a:hlinkClick r:id="rId4"/>
              </a:rPr>
              <a:t>KIDS </a:t>
            </a:r>
            <a:r>
              <a:rPr lang="en-US" sz="2400" u="sng" cap="all" dirty="0" smtClean="0">
                <a:hlinkClick r:id="rId4"/>
              </a:rPr>
              <a:t>RECORDER</a:t>
            </a:r>
            <a:endParaRPr lang="en-US" sz="2400" u="sng" cap="all" dirty="0" smtClean="0"/>
          </a:p>
          <a:p>
            <a:r>
              <a:rPr lang="en-US" sz="2400" cap="all" dirty="0"/>
              <a:t>USE </a:t>
            </a:r>
            <a:r>
              <a:rPr lang="en-US" sz="2400" u="sng" cap="all" dirty="0">
                <a:hlinkClick r:id="rId5"/>
              </a:rPr>
              <a:t>DRAW FREE ON THE IPAD</a:t>
            </a:r>
            <a:r>
              <a:rPr lang="en-US" sz="2400" cap="all" dirty="0"/>
              <a:t> (OR </a:t>
            </a:r>
            <a:r>
              <a:rPr lang="en-US" sz="2400" u="sng" cap="all" dirty="0">
                <a:hlinkClick r:id="rId6"/>
              </a:rPr>
              <a:t>DOODLE BUDDY</a:t>
            </a:r>
            <a:r>
              <a:rPr lang="en-US" sz="2400" cap="all" dirty="0"/>
              <a:t>) TO CREATE PAPERLESS BLACKOUT POEMS</a:t>
            </a:r>
            <a:r>
              <a:rPr lang="en-US" sz="2400" cap="all" dirty="0" smtClean="0"/>
              <a:t>.</a:t>
            </a:r>
          </a:p>
          <a:p>
            <a:r>
              <a:rPr lang="en-US" sz="2400" cap="all" dirty="0"/>
              <a:t>MAKE ONE-LINE CONCRETE POEMS ON </a:t>
            </a:r>
            <a:r>
              <a:rPr lang="en-US" sz="2400" u="sng" cap="all" dirty="0">
                <a:hlinkClick r:id="rId7"/>
              </a:rPr>
              <a:t>BEND PIC EDITOR</a:t>
            </a:r>
            <a:r>
              <a:rPr lang="en-US" sz="2400" cap="all" dirty="0"/>
              <a:t>.  </a:t>
            </a:r>
            <a:endParaRPr lang="en-US" sz="2400" cap="all" dirty="0" smtClean="0"/>
          </a:p>
          <a:p>
            <a:r>
              <a:rPr lang="en-US" sz="2400" cap="all" dirty="0"/>
              <a:t> CREATE ACROSTIC POEMS ON </a:t>
            </a:r>
            <a:r>
              <a:rPr lang="en-US" sz="2400" u="sng" cap="all" dirty="0">
                <a:hlinkClick r:id="rId8"/>
              </a:rPr>
              <a:t>PIC </a:t>
            </a:r>
            <a:r>
              <a:rPr lang="en-US" sz="2400" u="sng" cap="all" dirty="0" smtClean="0">
                <a:hlinkClick r:id="rId8"/>
              </a:rPr>
              <a:t>COLLAGE</a:t>
            </a:r>
            <a:endParaRPr lang="en-US" sz="2400" cap="all" dirty="0" smtClean="0"/>
          </a:p>
          <a:p>
            <a:r>
              <a:rPr lang="en-US" sz="2400" cap="all" dirty="0"/>
              <a:t>FIND RHYMING WORDS WITH </a:t>
            </a:r>
            <a:r>
              <a:rPr lang="en-US" sz="2400" u="sng" cap="all" dirty="0">
                <a:hlinkClick r:id="rId9"/>
              </a:rPr>
              <a:t>PRIME RHYME</a:t>
            </a:r>
            <a:r>
              <a:rPr lang="en-US" sz="2400" cap="all" dirty="0"/>
              <a:t> – A FREE RHYMING DICTIONARY APP</a:t>
            </a:r>
            <a:r>
              <a:rPr lang="en-US" sz="2400" cap="all" dirty="0" smtClean="0"/>
              <a:t>.</a:t>
            </a:r>
          </a:p>
          <a:p>
            <a:r>
              <a:rPr lang="en-US" sz="2400" cap="all" dirty="0"/>
              <a:t> LINK PICTURES TO POETRY WITH THE </a:t>
            </a:r>
            <a:r>
              <a:rPr lang="en-US" sz="2400" u="sng" cap="all" dirty="0">
                <a:hlinkClick r:id="rId10"/>
              </a:rPr>
              <a:t>VISUAL POET</a:t>
            </a:r>
            <a:r>
              <a:rPr lang="en-US" sz="2400" cap="all" dirty="0"/>
              <a:t> APP.</a:t>
            </a:r>
          </a:p>
          <a:p>
            <a:r>
              <a:rPr lang="en-US" sz="2400" cap="all" dirty="0"/>
              <a:t>MIMIC MAGNETIC POETRY OR FOUND POETRY WITH </a:t>
            </a:r>
            <a:r>
              <a:rPr lang="en-US" sz="2400" u="sng" cap="all" dirty="0">
                <a:hlinkClick r:id="rId11"/>
              </a:rPr>
              <a:t>WORD MOVER</a:t>
            </a:r>
            <a:r>
              <a:rPr lang="en-US" sz="2400" cap="all" dirty="0" smtClean="0"/>
              <a:t>.</a:t>
            </a:r>
          </a:p>
          <a:p>
            <a:r>
              <a:rPr lang="en-US" sz="2400" cap="all" dirty="0"/>
              <a:t>HOOK RELUCTANT POETS WITH </a:t>
            </a:r>
            <a:r>
              <a:rPr lang="en-US" sz="2400" u="sng" cap="all" dirty="0">
                <a:hlinkClick r:id="rId12"/>
              </a:rPr>
              <a:t>INSTANT </a:t>
            </a:r>
            <a:r>
              <a:rPr lang="en-US" sz="2400" u="sng" cap="all" dirty="0" smtClean="0">
                <a:hlinkClick r:id="rId12"/>
              </a:rPr>
              <a:t>POETRY</a:t>
            </a:r>
            <a:endParaRPr lang="en-US" sz="2400" u="sng" cap="all" dirty="0" smtClean="0"/>
          </a:p>
          <a:p>
            <a:r>
              <a:rPr lang="en-US" sz="2400" cap="all" dirty="0"/>
              <a:t>ARRANGE POEMS INTO BEAUTIFUL SHAPES AND COLLAGES WITH </a:t>
            </a:r>
            <a:r>
              <a:rPr lang="en-US" sz="2400" u="sng" cap="all" dirty="0">
                <a:hlinkClick r:id="rId13"/>
              </a:rPr>
              <a:t>VISUAL POETRY</a:t>
            </a:r>
            <a:r>
              <a:rPr lang="en-US" sz="2400" cap="all" dirty="0"/>
              <a:t>.</a:t>
            </a:r>
          </a:p>
          <a:p>
            <a:endParaRPr lang="en-US" sz="2400" cap="all" dirty="0"/>
          </a:p>
          <a:p>
            <a:endParaRPr lang="en-US" sz="2400" cap="all" dirty="0"/>
          </a:p>
          <a:p>
            <a:endParaRPr lang="en-US" sz="2400" cap="all" dirty="0"/>
          </a:p>
          <a:p>
            <a:endParaRPr lang="en-US" cap="all" dirty="0"/>
          </a:p>
          <a:p>
            <a:endParaRPr lang="en-US" cap="all" dirty="0"/>
          </a:p>
          <a:p>
            <a:endParaRPr lang="en-US" cap="all" dirty="0"/>
          </a:p>
          <a:p>
            <a:endParaRPr lang="en-US" cap="all" dirty="0"/>
          </a:p>
          <a:p>
            <a:endParaRPr lang="en-US" dirty="0"/>
          </a:p>
        </p:txBody>
      </p:sp>
      <p:pic>
        <p:nvPicPr>
          <p:cNvPr id="1026" name="Picture 2" descr="http://i2.wp.com/www.erintegration.com/wp-content/uploads/2015/04/Screenshot-2015-04-06-at-2.58.43-PM-26gspgr.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9149" y="1667111"/>
            <a:ext cx="347046" cy="3365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5"/>
          <a:stretch>
            <a:fillRect/>
          </a:stretch>
        </p:blipFill>
        <p:spPr>
          <a:xfrm>
            <a:off x="542660" y="2136679"/>
            <a:ext cx="360024" cy="307847"/>
          </a:xfrm>
          <a:prstGeom prst="rect">
            <a:avLst/>
          </a:prstGeom>
        </p:spPr>
      </p:pic>
      <p:pic>
        <p:nvPicPr>
          <p:cNvPr id="6" name="Picture 5"/>
          <p:cNvPicPr>
            <a:picLocks noChangeAspect="1"/>
          </p:cNvPicPr>
          <p:nvPr/>
        </p:nvPicPr>
        <p:blipFill>
          <a:blip r:embed="rId16"/>
          <a:stretch>
            <a:fillRect/>
          </a:stretch>
        </p:blipFill>
        <p:spPr>
          <a:xfrm>
            <a:off x="527193" y="2610199"/>
            <a:ext cx="390958" cy="367837"/>
          </a:xfrm>
          <a:prstGeom prst="rect">
            <a:avLst/>
          </a:prstGeom>
        </p:spPr>
      </p:pic>
      <p:pic>
        <p:nvPicPr>
          <p:cNvPr id="7" name="Picture 6"/>
          <p:cNvPicPr>
            <a:picLocks noChangeAspect="1"/>
          </p:cNvPicPr>
          <p:nvPr/>
        </p:nvPicPr>
        <p:blipFill>
          <a:blip r:embed="rId17"/>
          <a:stretch>
            <a:fillRect/>
          </a:stretch>
        </p:blipFill>
        <p:spPr>
          <a:xfrm>
            <a:off x="490535" y="3305508"/>
            <a:ext cx="423245" cy="389956"/>
          </a:xfrm>
          <a:prstGeom prst="rect">
            <a:avLst/>
          </a:prstGeom>
        </p:spPr>
      </p:pic>
      <p:pic>
        <p:nvPicPr>
          <p:cNvPr id="8" name="Picture 7"/>
          <p:cNvPicPr>
            <a:picLocks noChangeAspect="1"/>
          </p:cNvPicPr>
          <p:nvPr/>
        </p:nvPicPr>
        <p:blipFill>
          <a:blip r:embed="rId18"/>
          <a:stretch>
            <a:fillRect/>
          </a:stretch>
        </p:blipFill>
        <p:spPr>
          <a:xfrm>
            <a:off x="540265" y="3854948"/>
            <a:ext cx="373515" cy="335976"/>
          </a:xfrm>
          <a:prstGeom prst="rect">
            <a:avLst/>
          </a:prstGeom>
        </p:spPr>
      </p:pic>
      <p:pic>
        <p:nvPicPr>
          <p:cNvPr id="9" name="Picture 8"/>
          <p:cNvPicPr>
            <a:picLocks noChangeAspect="1"/>
          </p:cNvPicPr>
          <p:nvPr/>
        </p:nvPicPr>
        <p:blipFill rotWithShape="1">
          <a:blip r:embed="rId19"/>
          <a:srcRect l="-349" r="-6040"/>
          <a:stretch/>
        </p:blipFill>
        <p:spPr>
          <a:xfrm>
            <a:off x="490534" y="4259321"/>
            <a:ext cx="423245" cy="359758"/>
          </a:xfrm>
          <a:prstGeom prst="rect">
            <a:avLst/>
          </a:prstGeom>
        </p:spPr>
      </p:pic>
      <p:pic>
        <p:nvPicPr>
          <p:cNvPr id="10" name="Picture 9"/>
          <p:cNvPicPr>
            <a:picLocks noChangeAspect="1"/>
          </p:cNvPicPr>
          <p:nvPr/>
        </p:nvPicPr>
        <p:blipFill>
          <a:blip r:embed="rId20"/>
          <a:stretch>
            <a:fillRect/>
          </a:stretch>
        </p:blipFill>
        <p:spPr>
          <a:xfrm>
            <a:off x="495842" y="4785425"/>
            <a:ext cx="347046" cy="353394"/>
          </a:xfrm>
          <a:prstGeom prst="rect">
            <a:avLst/>
          </a:prstGeom>
        </p:spPr>
      </p:pic>
      <p:pic>
        <p:nvPicPr>
          <p:cNvPr id="11" name="Picture 10"/>
          <p:cNvPicPr>
            <a:picLocks noChangeAspect="1"/>
          </p:cNvPicPr>
          <p:nvPr/>
        </p:nvPicPr>
        <p:blipFill>
          <a:blip r:embed="rId21"/>
          <a:stretch>
            <a:fillRect/>
          </a:stretch>
        </p:blipFill>
        <p:spPr>
          <a:xfrm>
            <a:off x="479891" y="5218104"/>
            <a:ext cx="410712" cy="392356"/>
          </a:xfrm>
          <a:prstGeom prst="rect">
            <a:avLst/>
          </a:prstGeom>
        </p:spPr>
      </p:pic>
      <p:pic>
        <p:nvPicPr>
          <p:cNvPr id="12" name="Picture 11"/>
          <p:cNvPicPr>
            <a:picLocks noChangeAspect="1"/>
          </p:cNvPicPr>
          <p:nvPr/>
        </p:nvPicPr>
        <p:blipFill>
          <a:blip r:embed="rId22"/>
          <a:stretch>
            <a:fillRect/>
          </a:stretch>
        </p:blipFill>
        <p:spPr>
          <a:xfrm>
            <a:off x="495045" y="5694970"/>
            <a:ext cx="347843" cy="328410"/>
          </a:xfrm>
          <a:prstGeom prst="rect">
            <a:avLst/>
          </a:prstGeom>
        </p:spPr>
      </p:pic>
      <p:pic>
        <p:nvPicPr>
          <p:cNvPr id="13" name="Picture 12"/>
          <p:cNvPicPr>
            <a:picLocks noChangeAspect="1"/>
          </p:cNvPicPr>
          <p:nvPr/>
        </p:nvPicPr>
        <p:blipFill>
          <a:blip r:embed="rId23"/>
          <a:stretch>
            <a:fillRect/>
          </a:stretch>
        </p:blipFill>
        <p:spPr>
          <a:xfrm>
            <a:off x="490534" y="6141719"/>
            <a:ext cx="403093" cy="419498"/>
          </a:xfrm>
          <a:prstGeom prst="rect">
            <a:avLst/>
          </a:prstGeom>
        </p:spPr>
      </p:pic>
      <p:pic>
        <p:nvPicPr>
          <p:cNvPr id="14" name="Picture 13"/>
          <p:cNvPicPr>
            <a:picLocks noChangeAspect="1"/>
          </p:cNvPicPr>
          <p:nvPr/>
        </p:nvPicPr>
        <p:blipFill>
          <a:blip r:embed="rId24"/>
          <a:stretch>
            <a:fillRect/>
          </a:stretch>
        </p:blipFill>
        <p:spPr>
          <a:xfrm>
            <a:off x="9124951" y="193431"/>
            <a:ext cx="1285142" cy="1701283"/>
          </a:xfrm>
          <a:prstGeom prst="rect">
            <a:avLst/>
          </a:prstGeom>
        </p:spPr>
      </p:pic>
    </p:spTree>
    <p:extLst>
      <p:ext uri="{BB962C8B-B14F-4D97-AF65-F5344CB8AC3E}">
        <p14:creationId xmlns:p14="http://schemas.microsoft.com/office/powerpoint/2010/main" val="1689613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71694"/>
            <a:ext cx="10515600" cy="1325563"/>
          </a:xfrm>
        </p:spPr>
        <p:txBody>
          <a:bodyPr>
            <a:normAutofit fontScale="90000"/>
          </a:bodyPr>
          <a:lstStyle/>
          <a:p>
            <a:pPr>
              <a:lnSpc>
                <a:spcPct val="100000"/>
              </a:lnSpc>
            </a:pPr>
            <a:r>
              <a:rPr lang="en-US" dirty="0" smtClean="0"/>
              <a:t>Top </a:t>
            </a:r>
            <a:r>
              <a:rPr lang="en-US" dirty="0"/>
              <a:t>Free Reading </a:t>
            </a:r>
            <a:r>
              <a:rPr lang="en-US" dirty="0" smtClean="0"/>
              <a:t>Apps</a:t>
            </a:r>
            <a:br>
              <a:rPr lang="en-US" dirty="0" smtClean="0"/>
            </a:br>
            <a:r>
              <a:rPr lang="en-US" sz="2000" dirty="0" smtClean="0">
                <a:hlinkClick r:id="rId2"/>
              </a:rPr>
              <a:t>http</a:t>
            </a:r>
            <a:r>
              <a:rPr lang="en-US" sz="2000" dirty="0">
                <a:hlinkClick r:id="rId2"/>
              </a:rPr>
              <a:t>://rachelktutoring.com/blog/top-free-reading-apps</a:t>
            </a:r>
            <a:r>
              <a:rPr lang="en-US" sz="2000" dirty="0" smtClean="0">
                <a:hlinkClick r:id="rId2"/>
              </a:rPr>
              <a:t>/</a:t>
            </a:r>
            <a:r>
              <a:rPr lang="en-US" dirty="0" smtClean="0"/>
              <a:t/>
            </a:r>
            <a:br>
              <a:rPr lang="en-US" dirty="0" smtClean="0"/>
            </a:br>
            <a:endParaRPr lang="en-US" dirty="0"/>
          </a:p>
        </p:txBody>
      </p:sp>
      <p:sp>
        <p:nvSpPr>
          <p:cNvPr id="3" name="Content Placeholder 2"/>
          <p:cNvSpPr>
            <a:spLocks noGrp="1"/>
          </p:cNvSpPr>
          <p:nvPr>
            <p:ph idx="1"/>
          </p:nvPr>
        </p:nvSpPr>
        <p:spPr>
          <a:xfrm>
            <a:off x="354622" y="1002322"/>
            <a:ext cx="11482753" cy="5627078"/>
          </a:xfrm>
        </p:spPr>
        <p:txBody>
          <a:bodyPr>
            <a:normAutofit fontScale="92500"/>
          </a:bodyPr>
          <a:lstStyle/>
          <a:p>
            <a:r>
              <a:rPr lang="en-US" sz="1600" b="1" dirty="0" smtClean="0">
                <a:hlinkClick r:id="rId3"/>
              </a:rPr>
              <a:t>Sight </a:t>
            </a:r>
            <a:r>
              <a:rPr lang="en-US" sz="1600" b="1" dirty="0">
                <a:hlinkClick r:id="rId3"/>
              </a:rPr>
              <a:t>Words</a:t>
            </a:r>
            <a:r>
              <a:rPr lang="en-US" sz="1600" b="1" dirty="0"/>
              <a:t> </a:t>
            </a:r>
            <a:r>
              <a:rPr lang="en-US" sz="1600" dirty="0"/>
              <a:t>- This app is great practice for reading sight words. The student listens to the word being read, and then has to touch the word that matches from the choices given. Word lists are provided, but you can also add your own words and even record your voice reading them</a:t>
            </a:r>
            <a:r>
              <a:rPr lang="en-US" sz="1600" dirty="0" smtClean="0"/>
              <a:t>!</a:t>
            </a:r>
            <a:endParaRPr lang="en-US" sz="1600" dirty="0"/>
          </a:p>
          <a:p>
            <a:r>
              <a:rPr lang="en-US" sz="1600" b="1" dirty="0"/>
              <a:t> ABCmouse.com</a:t>
            </a:r>
            <a:r>
              <a:rPr lang="en-US" sz="1600" dirty="0"/>
              <a:t> – These are fun stories that are read out loud with high quality narration and music. These are great for beginning readers</a:t>
            </a:r>
            <a:r>
              <a:rPr lang="en-US" sz="1600" dirty="0" smtClean="0"/>
              <a:t>!</a:t>
            </a:r>
          </a:p>
          <a:p>
            <a:r>
              <a:rPr lang="en-US" sz="1600" b="1" u="sng" dirty="0" err="1">
                <a:hlinkClick r:id="rId4"/>
              </a:rPr>
              <a:t>VTech</a:t>
            </a:r>
            <a:r>
              <a:rPr lang="en-US" sz="1600" b="1" u="sng" dirty="0">
                <a:hlinkClick r:id="rId4"/>
              </a:rPr>
              <a:t>: What’s That Noise</a:t>
            </a:r>
            <a:r>
              <a:rPr lang="en-US" sz="1600" dirty="0"/>
              <a:t> – Here is a storybook app about Rufus the dog moving to a new city. This fun app is engaging with colorful animations on each page. It also has reading questions too</a:t>
            </a:r>
            <a:r>
              <a:rPr lang="en-US" sz="1600" dirty="0" smtClean="0"/>
              <a:t>!</a:t>
            </a:r>
          </a:p>
          <a:p>
            <a:r>
              <a:rPr lang="en-US" sz="1600" dirty="0"/>
              <a:t> </a:t>
            </a:r>
            <a:r>
              <a:rPr lang="en-US" sz="1600" b="1" u="sng" dirty="0">
                <a:hlinkClick r:id="rId5"/>
              </a:rPr>
              <a:t>Grammar Wonderland (Elementary)</a:t>
            </a:r>
            <a:r>
              <a:rPr lang="en-US" sz="1600" b="1" dirty="0"/>
              <a:t> </a:t>
            </a:r>
            <a:r>
              <a:rPr lang="en-US" sz="1600" dirty="0"/>
              <a:t>- Practice using nouns, adjectives, verbs, and more in this fun app! These colorful and interactive games will definitely keep kids entertained. Also, check out </a:t>
            </a:r>
            <a:r>
              <a:rPr lang="en-US" sz="1600" b="1" dirty="0">
                <a:hlinkClick r:id="rId6"/>
              </a:rPr>
              <a:t>Grammar Wonderland (Primary)</a:t>
            </a:r>
            <a:r>
              <a:rPr lang="en-US" sz="1600" dirty="0"/>
              <a:t> for the same kinds of fun games for younger learners</a:t>
            </a:r>
            <a:r>
              <a:rPr lang="en-US" sz="1600" dirty="0" smtClean="0"/>
              <a:t>.</a:t>
            </a:r>
          </a:p>
          <a:p>
            <a:r>
              <a:rPr lang="en-US" sz="1600" b="1" u="sng" dirty="0">
                <a:hlinkClick r:id="rId7"/>
              </a:rPr>
              <a:t>Aesop for Children</a:t>
            </a:r>
            <a:r>
              <a:rPr lang="en-US" sz="1600" dirty="0"/>
              <a:t> – This app provides over 140 classic fables accompanied by illustrations and interactive animations. There is no read-aloud option, so for young readers an adult would need to narrate. The animations are really simple, but it’s still a great way to read fables</a:t>
            </a:r>
            <a:r>
              <a:rPr lang="en-US" sz="1600" dirty="0" smtClean="0"/>
              <a:t>!</a:t>
            </a:r>
          </a:p>
          <a:p>
            <a:r>
              <a:rPr lang="en-US" sz="1600" dirty="0"/>
              <a:t> </a:t>
            </a:r>
            <a:r>
              <a:rPr lang="en-US" sz="1600" b="1" dirty="0">
                <a:hlinkClick r:id="rId8"/>
              </a:rPr>
              <a:t>Phonics Genius</a:t>
            </a:r>
            <a:r>
              <a:rPr lang="en-US" sz="1600" dirty="0"/>
              <a:t> – This app is loaded with over 6,000 professionally recorded words that are grouped into 225 phonics categories. It is designed to help students recognize and distinguish words by sounds. Great practice</a:t>
            </a:r>
            <a:r>
              <a:rPr lang="en-US" sz="1600" dirty="0" smtClean="0"/>
              <a:t>!</a:t>
            </a:r>
          </a:p>
          <a:p>
            <a:r>
              <a:rPr lang="en-US" sz="1600" b="1" u="sng" dirty="0">
                <a:hlinkClick r:id="rId9"/>
              </a:rPr>
              <a:t>Grammar Jammers Primary Edition</a:t>
            </a:r>
            <a:r>
              <a:rPr lang="en-US" sz="1600" dirty="0"/>
              <a:t> – This one is so fun! There are catchy animated songs and rhymes to make learning about nouns, verbs, sentences, etc. way more entertaining. Students then can practice their skills after hearing the songs. (There are also </a:t>
            </a:r>
            <a:r>
              <a:rPr lang="en-US" sz="1600" dirty="0">
                <a:hlinkClick r:id="rId10"/>
              </a:rPr>
              <a:t>elementary</a:t>
            </a:r>
            <a:r>
              <a:rPr lang="en-US" sz="1600" dirty="0"/>
              <a:t> </a:t>
            </a:r>
            <a:r>
              <a:rPr lang="en-US" sz="1600" dirty="0" err="1"/>
              <a:t>and</a:t>
            </a:r>
            <a:r>
              <a:rPr lang="en-US" sz="1600" dirty="0" err="1">
                <a:hlinkClick r:id="rId11"/>
              </a:rPr>
              <a:t>middle</a:t>
            </a:r>
            <a:r>
              <a:rPr lang="en-US" sz="1600" dirty="0"/>
              <a:t> editions available, but those aren’t free</a:t>
            </a:r>
            <a:r>
              <a:rPr lang="en-US" sz="1600" dirty="0" smtClean="0"/>
              <a:t>.)</a:t>
            </a:r>
          </a:p>
          <a:p>
            <a:r>
              <a:rPr lang="en-US" sz="1600" b="1" u="sng" dirty="0" err="1">
                <a:hlinkClick r:id="rId12"/>
              </a:rPr>
              <a:t>Sparklefish</a:t>
            </a:r>
            <a:r>
              <a:rPr lang="en-US" sz="1600" dirty="0"/>
              <a:t> – If you like Mad Libs, you will love this app! You can record words in your own voice for playback in funny ad-lib stories. Endless fun</a:t>
            </a:r>
            <a:r>
              <a:rPr lang="en-US" sz="1600" dirty="0" smtClean="0"/>
              <a:t>!</a:t>
            </a:r>
          </a:p>
          <a:p>
            <a:r>
              <a:rPr lang="en-US" sz="1600" b="1" dirty="0"/>
              <a:t> </a:t>
            </a:r>
            <a:r>
              <a:rPr lang="en-US" sz="1600" b="1" dirty="0">
                <a:hlinkClick r:id="rId13"/>
              </a:rPr>
              <a:t>Disney Storytime</a:t>
            </a:r>
            <a:r>
              <a:rPr lang="en-US" sz="1600" dirty="0"/>
              <a:t> – This app comes with 3 free Disney stories! (The rest of the stories you have to buy.) Students can read by themselves or have the option of narration. Many kids love Disney, so these are great for any reluctant readers</a:t>
            </a:r>
            <a:r>
              <a:rPr lang="en-US" sz="1600" dirty="0" smtClean="0"/>
              <a:t>.</a:t>
            </a:r>
          </a:p>
          <a:p>
            <a:pPr fontAlgn="base"/>
            <a:r>
              <a:rPr lang="en-US" sz="1600" b="1" dirty="0" err="1"/>
              <a:t>StoryChimes</a:t>
            </a:r>
            <a:r>
              <a:rPr lang="en-US" sz="1600" dirty="0"/>
              <a:t> – Enjoy the classic tales of the </a:t>
            </a:r>
            <a:r>
              <a:rPr lang="en-US" sz="1600" b="1" dirty="0">
                <a:hlinkClick r:id="rId14"/>
              </a:rPr>
              <a:t>Three Little Pigs</a:t>
            </a:r>
            <a:r>
              <a:rPr lang="en-US" sz="1600" dirty="0"/>
              <a:t> and </a:t>
            </a:r>
            <a:r>
              <a:rPr lang="en-US" sz="1600" b="1" dirty="0">
                <a:hlinkClick r:id="rId15"/>
              </a:rPr>
              <a:t>The Ugly Duckling</a:t>
            </a:r>
            <a:r>
              <a:rPr lang="en-US" sz="1600" dirty="0"/>
              <a:t>  with beautiful illustrations, sound, and music. Just note that there are ads in these apps. To get them ad free you have to purchase them. Other free </a:t>
            </a:r>
            <a:r>
              <a:rPr lang="en-US" sz="1600" dirty="0" smtClean="0"/>
              <a:t>stories:   </a:t>
            </a:r>
            <a:r>
              <a:rPr lang="en-US" sz="1600" b="1" dirty="0" smtClean="0">
                <a:hlinkClick r:id="rId16"/>
              </a:rPr>
              <a:t>Snow White</a:t>
            </a:r>
            <a:r>
              <a:rPr lang="en-US" sz="1600" dirty="0"/>
              <a:t> </a:t>
            </a:r>
            <a:r>
              <a:rPr lang="en-US" sz="1600" dirty="0" smtClean="0"/>
              <a:t>      </a:t>
            </a:r>
            <a:r>
              <a:rPr lang="en-US" sz="1600" b="1" dirty="0" smtClean="0">
                <a:hlinkClick r:id="rId17"/>
              </a:rPr>
              <a:t>Sleeping </a:t>
            </a:r>
            <a:r>
              <a:rPr lang="en-US" sz="1600" b="1" dirty="0" err="1" smtClean="0">
                <a:hlinkClick r:id="rId17"/>
              </a:rPr>
              <a:t>Beauty</a:t>
            </a:r>
            <a:r>
              <a:rPr lang="en-US" sz="1600" b="1" dirty="0" err="1" smtClean="0">
                <a:hlinkClick r:id="rId18"/>
              </a:rPr>
              <a:t>Thumbelina</a:t>
            </a:r>
            <a:endParaRPr lang="en-US" sz="1600" dirty="0"/>
          </a:p>
          <a:p>
            <a:endParaRPr lang="en-US" sz="1600" dirty="0"/>
          </a:p>
        </p:txBody>
      </p:sp>
      <p:pic>
        <p:nvPicPr>
          <p:cNvPr id="5" name="Picture 4"/>
          <p:cNvPicPr>
            <a:picLocks noChangeAspect="1"/>
          </p:cNvPicPr>
          <p:nvPr/>
        </p:nvPicPr>
        <p:blipFill>
          <a:blip r:embed="rId19"/>
          <a:stretch>
            <a:fillRect/>
          </a:stretch>
        </p:blipFill>
        <p:spPr>
          <a:xfrm>
            <a:off x="7786037" y="295284"/>
            <a:ext cx="1129363" cy="707038"/>
          </a:xfrm>
          <a:prstGeom prst="rect">
            <a:avLst/>
          </a:prstGeom>
        </p:spPr>
      </p:pic>
    </p:spTree>
    <p:extLst>
      <p:ext uri="{BB962C8B-B14F-4D97-AF65-F5344CB8AC3E}">
        <p14:creationId xmlns:p14="http://schemas.microsoft.com/office/powerpoint/2010/main" val="1214697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Video Dialogues</a:t>
            </a:r>
            <a:br>
              <a:rPr lang="en-US" i="1" dirty="0" smtClean="0"/>
            </a:br>
            <a:endParaRPr lang="en-US" dirty="0"/>
          </a:p>
        </p:txBody>
      </p:sp>
      <p:sp>
        <p:nvSpPr>
          <p:cNvPr id="3" name="Content Placeholder 2"/>
          <p:cNvSpPr>
            <a:spLocks noGrp="1"/>
          </p:cNvSpPr>
          <p:nvPr>
            <p:ph idx="1"/>
          </p:nvPr>
        </p:nvSpPr>
        <p:spPr>
          <a:xfrm>
            <a:off x="838200" y="1825624"/>
            <a:ext cx="9906000" cy="4011840"/>
          </a:xfrm>
        </p:spPr>
        <p:txBody>
          <a:bodyPr>
            <a:normAutofit fontScale="70000" lnSpcReduction="20000"/>
          </a:bodyPr>
          <a:lstStyle/>
          <a:p>
            <a:r>
              <a:rPr lang="en-US" dirty="0" smtClean="0"/>
              <a:t>"</a:t>
            </a:r>
            <a:r>
              <a:rPr lang="en-US" dirty="0"/>
              <a:t>I think students would retain a lot more information if they made a video about the person they're studying or created an instant message dialogue in which they imagine a fictional conversation between characters, as opposed to just taking a test or writing an essay</a:t>
            </a:r>
            <a:r>
              <a:rPr lang="en-US" dirty="0" smtClean="0"/>
              <a:t>.</a:t>
            </a:r>
          </a:p>
          <a:p>
            <a:endParaRPr lang="en-US" dirty="0"/>
          </a:p>
          <a:p>
            <a:r>
              <a:rPr lang="en-US" dirty="0"/>
              <a:t>"If every class could use some type of blog or Web page, students could post their questions and the teacher would be able to respond for the whole class to see. This means the teacher wouldn't have to answer the same question multiple times, and students would understand homework better. The class could use this blog in other ways, too</a:t>
            </a:r>
            <a:r>
              <a:rPr lang="en-US" dirty="0" smtClean="0"/>
              <a:t>.</a:t>
            </a:r>
          </a:p>
          <a:p>
            <a:pPr marL="0" indent="0">
              <a:buNone/>
            </a:pPr>
            <a:endParaRPr lang="en-US" dirty="0"/>
          </a:p>
          <a:p>
            <a:r>
              <a:rPr lang="en-US" dirty="0"/>
              <a:t>"For example, students could respond to a prompt on the blog for homework, or students could check their answers on the blog to review for a test. This site could also help a lot with students who are absent. In my math class, the teacher created a Web site where students can access all the worksheets. This is a big help to students, because they can complete makeup work more easily, and kids are always losing their worksheets."</a:t>
            </a:r>
          </a:p>
        </p:txBody>
      </p:sp>
    </p:spTree>
    <p:extLst>
      <p:ext uri="{BB962C8B-B14F-4D97-AF65-F5344CB8AC3E}">
        <p14:creationId xmlns:p14="http://schemas.microsoft.com/office/powerpoint/2010/main" val="206934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761" y="653191"/>
            <a:ext cx="10515600" cy="1325563"/>
          </a:xfrm>
        </p:spPr>
        <p:txBody>
          <a:bodyPr>
            <a:normAutofit/>
          </a:bodyPr>
          <a:lstStyle/>
          <a:p>
            <a:r>
              <a:rPr lang="en-US" i="1" dirty="0" smtClean="0"/>
              <a:t>Every Picture Tells a Story</a:t>
            </a:r>
            <a:br>
              <a:rPr lang="en-US" i="1" dirty="0" smtClean="0"/>
            </a:br>
            <a:endParaRPr lang="en-US" dirty="0"/>
          </a:p>
        </p:txBody>
      </p:sp>
      <p:sp>
        <p:nvSpPr>
          <p:cNvPr id="3" name="Content Placeholder 2"/>
          <p:cNvSpPr>
            <a:spLocks noGrp="1"/>
          </p:cNvSpPr>
          <p:nvPr>
            <p:ph idx="1"/>
          </p:nvPr>
        </p:nvSpPr>
        <p:spPr>
          <a:xfrm>
            <a:off x="348761" y="1978754"/>
            <a:ext cx="11429999" cy="4879246"/>
          </a:xfrm>
        </p:spPr>
        <p:txBody>
          <a:bodyPr>
            <a:normAutofit/>
          </a:bodyPr>
          <a:lstStyle/>
          <a:p>
            <a:r>
              <a:rPr lang="en-US" dirty="0" smtClean="0"/>
              <a:t>"</a:t>
            </a:r>
            <a:r>
              <a:rPr lang="en-US" dirty="0"/>
              <a:t>With </a:t>
            </a:r>
            <a:r>
              <a:rPr lang="en-US" dirty="0">
                <a:hlinkClick r:id="rId2"/>
              </a:rPr>
              <a:t>Photo Story</a:t>
            </a:r>
            <a:r>
              <a:rPr lang="en-US" dirty="0"/>
              <a:t>, you tell a story with pictures. You get pictures for your story, you add voice, and, as an option, you can put in effects or music. It helps me with voice and dialogue in my writing, which you need to keep your listener interested."</a:t>
            </a:r>
          </a:p>
          <a:p>
            <a:r>
              <a:rPr lang="en-US" dirty="0"/>
              <a:t>Photo Story is a free application within the Windows XP operating system that allows users to create a digital presentation of sounds and images. Fifth-grade students at </a:t>
            </a:r>
            <a:r>
              <a:rPr lang="en-US" dirty="0">
                <a:hlinkClick r:id="rId3"/>
              </a:rPr>
              <a:t>Denton Avenue School</a:t>
            </a:r>
            <a:r>
              <a:rPr lang="en-US" dirty="0"/>
              <a:t>, in New Hyde Park, New York, use the program as part of the language arts curriculum.</a:t>
            </a:r>
          </a:p>
          <a:p>
            <a:r>
              <a:rPr lang="en-US" dirty="0"/>
              <a:t>In a recent project, students wrote narratives about the teachers at their school. The added layers of images, timing, visual effects, and music help students think critically about narrative and audience.</a:t>
            </a:r>
          </a:p>
          <a:p>
            <a:endParaRPr lang="en-US" dirty="0"/>
          </a:p>
        </p:txBody>
      </p:sp>
      <p:pic>
        <p:nvPicPr>
          <p:cNvPr id="6146" name="Picture 2" descr="http://screenshots.en.sftcdn.net/en/scrn/39000/39082/microsoft-photo-story-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4846" y="178411"/>
            <a:ext cx="2221523" cy="167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669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hotoStory1 (27)">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194050" y="1825625"/>
            <a:ext cx="5802313" cy="4351338"/>
          </a:xfrm>
        </p:spPr>
      </p:pic>
      <p:pic>
        <p:nvPicPr>
          <p:cNvPr id="5" name="PhotoStory1 (2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32069" y="1169384"/>
            <a:ext cx="6096000" cy="4572000"/>
          </a:xfrm>
          <a:prstGeom prst="rect">
            <a:avLst/>
          </a:prstGeom>
        </p:spPr>
      </p:pic>
    </p:spTree>
    <p:extLst>
      <p:ext uri="{BB962C8B-B14F-4D97-AF65-F5344CB8AC3E}">
        <p14:creationId xmlns:p14="http://schemas.microsoft.com/office/powerpoint/2010/main" val="607429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Global Brainstorming</a:t>
            </a:r>
            <a:br>
              <a:rPr lang="en-US" i="1" dirty="0" smtClean="0"/>
            </a:br>
            <a:endParaRPr lang="en-US" dirty="0"/>
          </a:p>
        </p:txBody>
      </p:sp>
      <p:sp>
        <p:nvSpPr>
          <p:cNvPr id="3" name="Content Placeholder 2"/>
          <p:cNvSpPr>
            <a:spLocks noGrp="1"/>
          </p:cNvSpPr>
          <p:nvPr>
            <p:ph idx="1"/>
          </p:nvPr>
        </p:nvSpPr>
        <p:spPr/>
        <p:txBody>
          <a:bodyPr/>
          <a:lstStyle/>
          <a:p>
            <a:r>
              <a:rPr lang="en-US" dirty="0" smtClean="0"/>
              <a:t>"</a:t>
            </a:r>
            <a:r>
              <a:rPr lang="en-US" dirty="0"/>
              <a:t>Last year, my teacher used </a:t>
            </a:r>
            <a:r>
              <a:rPr lang="en-US" dirty="0">
                <a:hlinkClick r:id="rId2"/>
              </a:rPr>
              <a:t>Skype</a:t>
            </a:r>
            <a:r>
              <a:rPr lang="en-US" dirty="0"/>
              <a:t> in a different way. We read the book </a:t>
            </a:r>
            <a:r>
              <a:rPr lang="en-US" i="1" dirty="0"/>
              <a:t>The Mysteries of Harris Burdick</a:t>
            </a:r>
            <a:r>
              <a:rPr lang="en-US" dirty="0"/>
              <a:t>, by Chris Van </a:t>
            </a:r>
            <a:r>
              <a:rPr lang="en-US" dirty="0" err="1"/>
              <a:t>Allsburg</a:t>
            </a:r>
            <a:r>
              <a:rPr lang="en-US" dirty="0"/>
              <a:t>. We had to come up with a story about each picture in the book, and we worked on the stories with a class in Florida! We were able to work on stories with kids in an entirely different state without even getting on a plane."</a:t>
            </a:r>
          </a:p>
          <a:p>
            <a:r>
              <a:rPr lang="en-US" dirty="0"/>
              <a:t>Skype is a simple way to conduct phone and video calls free of charge through the Internet. For a free download, visit </a:t>
            </a:r>
            <a:r>
              <a:rPr lang="en-US" dirty="0">
                <a:hlinkClick r:id="rId2"/>
              </a:rPr>
              <a:t>Skype.com</a:t>
            </a:r>
            <a:r>
              <a:rPr lang="en-US" dirty="0"/>
              <a:t>.</a:t>
            </a:r>
          </a:p>
          <a:p>
            <a:endParaRPr lang="en-US" dirty="0"/>
          </a:p>
        </p:txBody>
      </p:sp>
      <p:pic>
        <p:nvPicPr>
          <p:cNvPr id="5122" name="Picture 2" descr="http://screenshots.en.sftcdn.net/blog/en/2014/08/skype-002-header-664x374.jpg"/>
          <p:cNvPicPr>
            <a:picLocks noChangeAspect="1" noChangeArrowheads="1"/>
          </p:cNvPicPr>
          <p:nvPr/>
        </p:nvPicPr>
        <p:blipFill rotWithShape="1">
          <a:blip r:embed="rId3">
            <a:extLst>
              <a:ext uri="{28A0092B-C50C-407E-A947-70E740481C1C}">
                <a14:useLocalDpi xmlns:a14="http://schemas.microsoft.com/office/drawing/2010/main" val="0"/>
              </a:ext>
            </a:extLst>
          </a:blip>
          <a:srcRect l="16447" t="16313" r="15713" b="35805"/>
          <a:stretch/>
        </p:blipFill>
        <p:spPr bwMode="auto">
          <a:xfrm>
            <a:off x="6770077" y="531573"/>
            <a:ext cx="2497016" cy="992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564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Give Bios a Backbeat</a:t>
            </a:r>
            <a:br>
              <a:rPr lang="en-US" i="1"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
            </a:r>
            <a:r>
              <a:rPr lang="en-US" dirty="0"/>
              <a:t>Students could use Apple </a:t>
            </a:r>
            <a:r>
              <a:rPr lang="en-US" dirty="0">
                <a:hlinkClick r:id="rId2"/>
              </a:rPr>
              <a:t>GarageBand</a:t>
            </a:r>
            <a:r>
              <a:rPr lang="en-US" dirty="0"/>
              <a:t> to come up with a song for English class about their lives, instead of writing in a journal. If I were a teacher, I would first ask the students to write an entry about their life. Then I would ask them to add in words to make the song rhyme. I would also show them how to add beats, change their voice, and remix a favorite song and add it to their song.</a:t>
            </a:r>
          </a:p>
          <a:p>
            <a:r>
              <a:rPr lang="en-US" dirty="0"/>
              <a:t>"This would give the students freedom, and it would help them work on their grammar skills. I would also advise teachers of other subjects to use this idea. For example, in social studies, we could use GarageBand to come up with a song about a famous historical person and write it as if the person were speaking during a year in which he or she lived. We could then take all the songs and burn them onto a CD so every student had a copy."</a:t>
            </a:r>
          </a:p>
          <a:p>
            <a:endParaRPr lang="en-US" dirty="0"/>
          </a:p>
        </p:txBody>
      </p:sp>
      <p:pic>
        <p:nvPicPr>
          <p:cNvPr id="4" name="Picture 3"/>
          <p:cNvPicPr>
            <a:picLocks noChangeAspect="1"/>
          </p:cNvPicPr>
          <p:nvPr/>
        </p:nvPicPr>
        <p:blipFill>
          <a:blip r:embed="rId3"/>
          <a:stretch>
            <a:fillRect/>
          </a:stretch>
        </p:blipFill>
        <p:spPr>
          <a:xfrm>
            <a:off x="6637459" y="365125"/>
            <a:ext cx="2609850" cy="1190625"/>
          </a:xfrm>
          <a:prstGeom prst="rect">
            <a:avLst/>
          </a:prstGeom>
        </p:spPr>
      </p:pic>
    </p:spTree>
    <p:extLst>
      <p:ext uri="{BB962C8B-B14F-4D97-AF65-F5344CB8AC3E}">
        <p14:creationId xmlns:p14="http://schemas.microsoft.com/office/powerpoint/2010/main" val="695700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Give-and-Take Storytelling</a:t>
            </a:r>
            <a:br>
              <a:rPr lang="en-US" i="1"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a:r>
            <a:r>
              <a:rPr lang="en-US" dirty="0"/>
              <a:t>When I'm writing a story by myself in a Word document, I'm usually at a loss for what to say. I'm always going back and changing things or messing around with fonts. But when my friend and I use the online chat tool </a:t>
            </a:r>
            <a:r>
              <a:rPr lang="en-US" dirty="0">
                <a:hlinkClick r:id="rId2"/>
              </a:rPr>
              <a:t>Google Talk</a:t>
            </a:r>
            <a:r>
              <a:rPr lang="en-US" dirty="0"/>
              <a:t>, we make a story. Line by line, going back and forth, we add on to our crazy plots.</a:t>
            </a:r>
          </a:p>
          <a:p>
            <a:r>
              <a:rPr lang="en-US" dirty="0"/>
              <a:t>"See, when you chat, you're not alone. Someone is always there to add on. Also, you cannot go back and change things. It keeps the story moving forward, and it's great for rough drafts. I think people could definitely use this in the classroom for creative writing.</a:t>
            </a:r>
          </a:p>
          <a:p>
            <a:r>
              <a:rPr lang="en-US" dirty="0"/>
              <a:t>"Once you've made your chat, it can be automatically saved and you can easily print it out. When you want to edit the story, all you have to do is copy and paste it into a Word document. It's a way to work together, get out your ideas, and use technology."</a:t>
            </a:r>
          </a:p>
          <a:p>
            <a:endParaRPr lang="en-US" dirty="0"/>
          </a:p>
        </p:txBody>
      </p:sp>
      <p:pic>
        <p:nvPicPr>
          <p:cNvPr id="4100" name="Picture 4" descr="http://www.geek.com/wp-content/uploads/2009/09/tal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8922" y="544529"/>
            <a:ext cx="2006233" cy="966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2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Thinking Aloud</a:t>
            </a:r>
            <a:br>
              <a:rPr lang="en-US" i="1"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a:t>
            </a:r>
            <a:r>
              <a:rPr lang="en-US" dirty="0"/>
              <a:t>I would use </a:t>
            </a:r>
            <a:r>
              <a:rPr lang="en-US" dirty="0" err="1">
                <a:hlinkClick r:id="rId2"/>
              </a:rPr>
              <a:t>VoiceThread</a:t>
            </a:r>
            <a:r>
              <a:rPr lang="en-US" dirty="0"/>
              <a:t> to record responses to poems. Kids think about poems differently than adults. </a:t>
            </a:r>
            <a:r>
              <a:rPr lang="en-US" dirty="0" err="1"/>
              <a:t>VoiceThread</a:t>
            </a:r>
            <a:r>
              <a:rPr lang="en-US" dirty="0"/>
              <a:t> helps kids express their thoughts easily and record their feelings, emotions, and understanding."</a:t>
            </a:r>
          </a:p>
          <a:p>
            <a:r>
              <a:rPr lang="en-US" dirty="0" err="1"/>
              <a:t>VoiceThread</a:t>
            </a:r>
            <a:r>
              <a:rPr lang="en-US" dirty="0"/>
              <a:t> is collaborative slide show software that allows users to contribute audio, images, and video. Students in Lisa </a:t>
            </a:r>
            <a:r>
              <a:rPr lang="en-US" dirty="0" err="1"/>
              <a:t>Parisi</a:t>
            </a:r>
            <a:r>
              <a:rPr lang="en-US" dirty="0"/>
              <a:t> and Christine Southard's fifth-grade class at Denton Avenue School use </a:t>
            </a:r>
            <a:r>
              <a:rPr lang="en-US" dirty="0" err="1"/>
              <a:t>VoiceThread</a:t>
            </a:r>
            <a:r>
              <a:rPr lang="en-US" dirty="0"/>
              <a:t> to recite poetry and voice their responses to literature as well as to connect with students around the world. For example, an ongoing project on their class Web site uses </a:t>
            </a:r>
            <a:r>
              <a:rPr lang="en-US" dirty="0" err="1"/>
              <a:t>VoiceThread</a:t>
            </a:r>
            <a:r>
              <a:rPr lang="en-US" dirty="0"/>
              <a:t> to share common phrases in dozens of languages.</a:t>
            </a:r>
          </a:p>
          <a:p>
            <a:endParaRPr lang="en-US" dirty="0"/>
          </a:p>
        </p:txBody>
      </p:sp>
      <p:pic>
        <p:nvPicPr>
          <p:cNvPr id="3074" name="Picture 2" descr="http://ccselementarywebtools.pbworks.com/f/1225569684/voicethre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0230"/>
            <a:ext cx="3133725" cy="89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958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Study Homer with a Hedgehog</a:t>
            </a:r>
            <a:br>
              <a:rPr lang="en-US" i="1" dirty="0" smtClean="0"/>
            </a:br>
            <a:endParaRPr lang="en-US" dirty="0"/>
          </a:p>
        </p:txBody>
      </p:sp>
      <p:sp>
        <p:nvSpPr>
          <p:cNvPr id="3" name="Content Placeholder 2"/>
          <p:cNvSpPr>
            <a:spLocks noGrp="1"/>
          </p:cNvSpPr>
          <p:nvPr>
            <p:ph idx="1"/>
          </p:nvPr>
        </p:nvSpPr>
        <p:spPr/>
        <p:txBody>
          <a:bodyPr>
            <a:normAutofit/>
          </a:bodyPr>
          <a:lstStyle/>
          <a:p>
            <a:r>
              <a:rPr lang="en-US" dirty="0" smtClean="0"/>
              <a:t>"</a:t>
            </a:r>
            <a:r>
              <a:rPr lang="en-US" dirty="0"/>
              <a:t>If we're studying Homer's </a:t>
            </a:r>
            <a:r>
              <a:rPr lang="en-US" i="1" dirty="0"/>
              <a:t>Odyssey</a:t>
            </a:r>
            <a:r>
              <a:rPr lang="en-US" dirty="0"/>
              <a:t>, I would like the opportunity to learn about it in ways other than just reading. For example, an opportunity to use movies, photographs, or games (such as </a:t>
            </a:r>
            <a:r>
              <a:rPr lang="en-US" i="1" dirty="0">
                <a:hlinkClick r:id="rId2"/>
              </a:rPr>
              <a:t>Sonic Odyssey</a:t>
            </a:r>
            <a:r>
              <a:rPr lang="en-US" dirty="0"/>
              <a:t>, which takes Sega's </a:t>
            </a:r>
            <a:r>
              <a:rPr lang="en-US" dirty="0">
                <a:hlinkClick r:id="rId3"/>
              </a:rPr>
              <a:t>Sonic the Hedgehog</a:t>
            </a:r>
            <a:r>
              <a:rPr lang="en-US" dirty="0"/>
              <a:t> character through Homer's Odyssey) would make learning more enjoyable and easier.</a:t>
            </a:r>
          </a:p>
          <a:p>
            <a:r>
              <a:rPr lang="en-US" dirty="0"/>
              <a:t>Students could relate to the events a lot better and maximize what they get out of it. The option to create a digital presentation (a movie, cartoon, drawing, or online debate) for testing and homework purposes would make it even better."</a:t>
            </a:r>
          </a:p>
        </p:txBody>
      </p:sp>
    </p:spTree>
    <p:extLst>
      <p:ext uri="{BB962C8B-B14F-4D97-AF65-F5344CB8AC3E}">
        <p14:creationId xmlns:p14="http://schemas.microsoft.com/office/powerpoint/2010/main" val="23095226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1277</TotalTime>
  <Words>331</Words>
  <Application>Microsoft Office PowerPoint</Application>
  <PresentationFormat>Widescreen</PresentationFormat>
  <Paragraphs>71</Paragraphs>
  <Slides>15</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 song for jennifer</vt:lpstr>
      <vt:lpstr>Arial</vt:lpstr>
      <vt:lpstr>Calibri</vt:lpstr>
      <vt:lpstr>Calibri Light</vt:lpstr>
      <vt:lpstr>Felt Tip Roman</vt:lpstr>
      <vt:lpstr>Office Theme</vt:lpstr>
      <vt:lpstr>Integrating Technology into ELAR</vt:lpstr>
      <vt:lpstr>Video Dialogues </vt:lpstr>
      <vt:lpstr>Every Picture Tells a Story </vt:lpstr>
      <vt:lpstr>PowerPoint Presentation</vt:lpstr>
      <vt:lpstr>Global Brainstorming </vt:lpstr>
      <vt:lpstr>Give Bios a Backbeat </vt:lpstr>
      <vt:lpstr>Give-and-Take Storytelling </vt:lpstr>
      <vt:lpstr>Thinking Aloud </vt:lpstr>
      <vt:lpstr>Study Homer with a Hedgehog </vt:lpstr>
      <vt:lpstr>Comic Relief </vt:lpstr>
      <vt:lpstr>7 Amazing Websites to Help English Teachers </vt:lpstr>
      <vt:lpstr>PowerPoint Presentation</vt:lpstr>
      <vt:lpstr>PowerPoint Presentation</vt:lpstr>
      <vt:lpstr> Poetry   http://www.erintegration.com/2015/04/08/10-apps-for-creating-poetry-on-the-ipad/  </vt:lpstr>
      <vt:lpstr>Top Free Reading Apps http://rachelktutoring.com/blog/top-free-reading-apps/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Alissa Carter</dc:creator>
  <cp:lastModifiedBy>Alissa Carter</cp:lastModifiedBy>
  <cp:revision>14</cp:revision>
  <cp:lastPrinted>2016-04-21T20:25:16Z</cp:lastPrinted>
  <dcterms:created xsi:type="dcterms:W3CDTF">2016-04-20T23:10:47Z</dcterms:created>
  <dcterms:modified xsi:type="dcterms:W3CDTF">2016-04-21T20:43:52Z</dcterms:modified>
</cp:coreProperties>
</file>